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2" r:id="rId2"/>
    <p:sldMasterId id="2147483924" r:id="rId3"/>
    <p:sldMasterId id="2147483936" r:id="rId4"/>
    <p:sldMasterId id="2147483948" r:id="rId5"/>
    <p:sldMasterId id="2147483960" r:id="rId6"/>
    <p:sldMasterId id="2147483972" r:id="rId7"/>
    <p:sldMasterId id="2147483984" r:id="rId8"/>
    <p:sldMasterId id="2147483996" r:id="rId9"/>
    <p:sldMasterId id="2147484008" r:id="rId10"/>
  </p:sldMasterIdLst>
  <p:notesMasterIdLst>
    <p:notesMasterId r:id="rId33"/>
  </p:notesMasterIdLst>
  <p:handoutMasterIdLst>
    <p:handoutMasterId r:id="rId34"/>
  </p:handoutMasterIdLst>
  <p:sldIdLst>
    <p:sldId id="277" r:id="rId11"/>
    <p:sldId id="350" r:id="rId12"/>
    <p:sldId id="351" r:id="rId13"/>
    <p:sldId id="352" r:id="rId14"/>
    <p:sldId id="354" r:id="rId15"/>
    <p:sldId id="32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55" r:id="rId26"/>
    <p:sldId id="357" r:id="rId27"/>
    <p:sldId id="321" r:id="rId28"/>
    <p:sldId id="348" r:id="rId29"/>
    <p:sldId id="358" r:id="rId30"/>
    <p:sldId id="324" r:id="rId31"/>
    <p:sldId id="31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3BF345-F636-4ED1-B03D-CA81974E0803}">
          <p14:sldIdLst>
            <p14:sldId id="277"/>
            <p14:sldId id="350"/>
            <p14:sldId id="351"/>
            <p14:sldId id="352"/>
            <p14:sldId id="354"/>
            <p14:sldId id="32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55"/>
            <p14:sldId id="357"/>
            <p14:sldId id="321"/>
            <p14:sldId id="348"/>
            <p14:sldId id="358"/>
            <p14:sldId id="324"/>
            <p14:sldId id="310"/>
          </p14:sldIdLst>
        </p14:section>
        <p14:section name="Раздел без заголовка" id="{655391C7-5552-464B-AA44-7028C9F2FD2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7FCBA"/>
    <a:srgbClr val="B8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6" autoAdjust="0"/>
    <p:restoredTop sz="94590" autoAdjust="0"/>
  </p:normalViewPr>
  <p:slideViewPr>
    <p:cSldViewPr>
      <p:cViewPr varScale="1">
        <p:scale>
          <a:sx n="81" d="100"/>
          <a:sy n="81" d="100"/>
        </p:scale>
        <p:origin x="169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3148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90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7" Type="http://schemas.openxmlformats.org/officeDocument/2006/relationships/slide" Target="slides/slide19.xml"/><Relationship Id="rId2" Type="http://schemas.openxmlformats.org/officeDocument/2006/relationships/slide" Target="slides/slide10.xml"/><Relationship Id="rId1" Type="http://schemas.openxmlformats.org/officeDocument/2006/relationships/slide" Target="slides/slide7.xml"/><Relationship Id="rId6" Type="http://schemas.openxmlformats.org/officeDocument/2006/relationships/slide" Target="slides/slide15.xml"/><Relationship Id="rId5" Type="http://schemas.openxmlformats.org/officeDocument/2006/relationships/slide" Target="slides/slide14.xml"/><Relationship Id="rId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74405-FDB8-4EF8-87DD-37E37A9D59B0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DF586-8A8A-49FE-BBE6-7DB2BEC4F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16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746C3-A42C-40F2-AF69-F1FE527911CC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3A443-0424-494B-96F6-4E108B4AE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79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0BAA-559B-47DE-9DC8-366E3B9682A3}" type="datetime1">
              <a:rPr lang="ru-RU" smtClean="0"/>
              <a:t>14.10.2023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E53A-F381-4BA3-84C3-433CADA30FF5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9897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49981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66666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9291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1621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56837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67867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181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153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7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C2367-E9CD-4F10-B209-E251A71600F5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0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554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7763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38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748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586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733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2513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3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A2D8-37E5-4668-BEB7-4586C6DE5091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13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93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19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5633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0785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6889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5453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667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729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694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067E-305D-4B48-AAB8-69E2940D0ED3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57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17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1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51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4650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5725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060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974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0627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96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07A4-9E7C-4AF7-B984-994EE35262D2}" type="datetime1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3385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57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78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36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27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188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4851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810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9489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83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6D46-E1AF-419B-AF42-76A03EACB113}" type="datetime1">
              <a:rPr lang="ru-RU" smtClean="0"/>
              <a:t>14.10.2023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2478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0466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54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32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6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98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4241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005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4401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98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62B0-8643-4149-ACDA-17441B6DE908}" type="datetime1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25057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1984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1232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92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398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12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669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013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6419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82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521C-1137-4995-B1F4-C05F8A074779}" type="datetime1">
              <a:rPr lang="ru-RU" smtClean="0"/>
              <a:t>14.10.2023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690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80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6769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38874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95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62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558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16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9304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579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49-F88D-4F70-B6E8-9751EC2B8C7B}" type="datetime1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86235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28704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98305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3991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59597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289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531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88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002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25498"/>
            <a:ext cx="7772400" cy="1470025"/>
          </a:xfrm>
        </p:spPr>
        <p:txBody>
          <a:bodyPr>
            <a:normAutofit/>
          </a:bodyPr>
          <a:lstStyle>
            <a:lvl1pPr algn="ctr">
              <a:defRPr sz="3982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2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FEBB7-24BB-4EF4-982A-1FB2C13FC1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48910" y="6453834"/>
            <a:ext cx="2133856" cy="3655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E38A-E955-4DD2-9EC5-FBBCE4E99B7A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0" y="244947"/>
            <a:ext cx="1454003" cy="209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99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4578-72F3-4568-BA03-A66BAC83C029}" type="datetime1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lIns="24448" tIns="24448" rIns="24448" bIns="24448">
            <a:noAutofit/>
          </a:bodyPr>
          <a:lstStyle>
            <a:lvl1pPr marL="14310" indent="-14310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AB4F-473C-4B2C-B381-E728654483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CD7F-FE45-44D6-8E13-DF8BAB9950DF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74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7">
                <a:solidFill>
                  <a:schemeClr val="tx1">
                    <a:tint val="75000"/>
                  </a:schemeClr>
                </a:solidFill>
              </a:defRPr>
            </a:lvl1pPr>
            <a:lvl2pPr marL="443161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2pPr>
            <a:lvl3pPr marL="886323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329485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4pPr>
            <a:lvl5pPr marL="1772646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5pPr>
            <a:lvl6pPr marL="2215808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6pPr>
            <a:lvl7pPr marL="2658970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7pPr>
            <a:lvl8pPr marL="3102131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8pPr>
            <a:lvl9pPr marL="3545293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1A86-74EF-424B-8C6F-C385395063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015E-C642-4E94-990B-AE0AE545638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8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227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743"/>
            </a:lvl1pPr>
            <a:lvl2pPr>
              <a:defRPr sz="2301"/>
            </a:lvl2pPr>
            <a:lvl3pPr>
              <a:defRPr sz="1947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F58-1E68-43D2-9707-CF957A836F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BE97-5B0B-4997-B48D-EEFC2B7582A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9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1612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301" b="1"/>
            </a:lvl1pPr>
            <a:lvl2pPr marL="443161" indent="0">
              <a:buNone/>
              <a:defRPr sz="1947" b="1"/>
            </a:lvl2pPr>
            <a:lvl3pPr marL="886323" indent="0">
              <a:buNone/>
              <a:defRPr sz="1770" b="1"/>
            </a:lvl3pPr>
            <a:lvl4pPr marL="1329485" indent="0">
              <a:buNone/>
              <a:defRPr sz="1593" b="1"/>
            </a:lvl4pPr>
            <a:lvl5pPr marL="1772646" indent="0">
              <a:buNone/>
              <a:defRPr sz="1593" b="1"/>
            </a:lvl5pPr>
            <a:lvl6pPr marL="2215808" indent="0">
              <a:buNone/>
              <a:defRPr sz="1593" b="1"/>
            </a:lvl6pPr>
            <a:lvl7pPr marL="2658970" indent="0">
              <a:buNone/>
              <a:defRPr sz="1593" b="1"/>
            </a:lvl7pPr>
            <a:lvl8pPr marL="3102131" indent="0">
              <a:buNone/>
              <a:defRPr sz="1593" b="1"/>
            </a:lvl8pPr>
            <a:lvl9pPr marL="3545293" indent="0">
              <a:buNone/>
              <a:defRPr sz="15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301"/>
            </a:lvl1pPr>
            <a:lvl2pPr>
              <a:defRPr sz="1947"/>
            </a:lvl2pPr>
            <a:lvl3pPr>
              <a:defRPr sz="1770"/>
            </a:lvl3pPr>
            <a:lvl4pPr>
              <a:defRPr sz="1593"/>
            </a:lvl4pPr>
            <a:lvl5pPr>
              <a:defRPr sz="1593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F88-800A-44FB-9B47-964B7230D4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2337-EF7B-4300-9887-6328489686A0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78421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D69C-FA45-409A-A3DB-ED232AD0A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FD2D-6101-4D59-8671-95AAC47D1D9E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0275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37736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E34-A355-4A7C-9A05-2BD0F85B3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502C-6626-4FE7-8CF5-0ABE0AA612C6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4" descr="D:\орел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747" y="231299"/>
            <a:ext cx="802550" cy="115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1090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097"/>
            </a:lvl1pPr>
            <a:lvl2pPr>
              <a:defRPr sz="2743"/>
            </a:lvl2pPr>
            <a:lvl3pPr>
              <a:defRPr sz="2301"/>
            </a:lvl3pPr>
            <a:lvl4pPr>
              <a:defRPr sz="1947"/>
            </a:lvl4pPr>
            <a:lvl5pPr>
              <a:defRPr sz="1947"/>
            </a:lvl5pPr>
            <a:lvl6pPr>
              <a:defRPr sz="1947"/>
            </a:lvl6pPr>
            <a:lvl7pPr>
              <a:defRPr sz="1947"/>
            </a:lvl7pPr>
            <a:lvl8pPr>
              <a:defRPr sz="1947"/>
            </a:lvl8pPr>
            <a:lvl9pPr>
              <a:defRPr sz="1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13B79-FE91-4B08-9B38-E434EC1184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C348-49A3-4284-8C31-59476F65B9E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26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9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97"/>
            </a:lvl1pPr>
            <a:lvl2pPr marL="443161" indent="0">
              <a:buNone/>
              <a:defRPr sz="2743"/>
            </a:lvl2pPr>
            <a:lvl3pPr marL="886323" indent="0">
              <a:buNone/>
              <a:defRPr sz="2301"/>
            </a:lvl3pPr>
            <a:lvl4pPr marL="1329485" indent="0">
              <a:buNone/>
              <a:defRPr sz="1947"/>
            </a:lvl4pPr>
            <a:lvl5pPr marL="1772646" indent="0">
              <a:buNone/>
              <a:defRPr sz="1947"/>
            </a:lvl5pPr>
            <a:lvl6pPr marL="2215808" indent="0">
              <a:buNone/>
              <a:defRPr sz="1947"/>
            </a:lvl6pPr>
            <a:lvl7pPr marL="2658970" indent="0">
              <a:buNone/>
              <a:defRPr sz="1947"/>
            </a:lvl7pPr>
            <a:lvl8pPr marL="3102131" indent="0">
              <a:buNone/>
              <a:defRPr sz="1947"/>
            </a:lvl8pPr>
            <a:lvl9pPr marL="3545293" indent="0">
              <a:buNone/>
              <a:defRPr sz="1947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16"/>
            </a:lvl1pPr>
            <a:lvl2pPr marL="443161" indent="0">
              <a:buNone/>
              <a:defRPr sz="1150"/>
            </a:lvl2pPr>
            <a:lvl3pPr marL="886323" indent="0">
              <a:buNone/>
              <a:defRPr sz="973"/>
            </a:lvl3pPr>
            <a:lvl4pPr marL="1329485" indent="0">
              <a:buNone/>
              <a:defRPr sz="885"/>
            </a:lvl4pPr>
            <a:lvl5pPr marL="1772646" indent="0">
              <a:buNone/>
              <a:defRPr sz="885"/>
            </a:lvl5pPr>
            <a:lvl6pPr marL="2215808" indent="0">
              <a:buNone/>
              <a:defRPr sz="885"/>
            </a:lvl6pPr>
            <a:lvl7pPr marL="2658970" indent="0">
              <a:buNone/>
              <a:defRPr sz="885"/>
            </a:lvl7pPr>
            <a:lvl8pPr marL="3102131" indent="0">
              <a:buNone/>
              <a:defRPr sz="885"/>
            </a:lvl8pPr>
            <a:lvl9pPr marL="3545293" indent="0">
              <a:buNone/>
              <a:defRPr sz="88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49BC-12FD-45C2-B207-D4D694CB6D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0DEF-A1AC-403A-AB00-237E608668A5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053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C891-5C99-43E4-ACFD-11D3C42BF5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2678-B0D9-43D8-928E-ABD9B7C5FA27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567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83F3F-BD52-4815-A51B-44A7481FD4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472" y="6356072"/>
            <a:ext cx="2895056" cy="365502"/>
          </a:xfrm>
          <a:prstGeom prst="rect">
            <a:avLst/>
          </a:prstGeom>
        </p:spPr>
        <p:txBody>
          <a:bodyPr lIns="62097" tIns="31048" rIns="62097" bIns="31048"/>
          <a:lstStyle>
            <a:lvl1pPr>
              <a:defRPr/>
            </a:lvl1pPr>
          </a:lstStyle>
          <a:p>
            <a:pPr defTabSz="88625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7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183E-548A-4465-9840-E674AA16AC63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9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bg2">
                <a:lumMod val="40000"/>
                <a:lumOff val="60000"/>
              </a:schemeClr>
            </a:gs>
            <a:gs pos="7000">
              <a:schemeClr val="tx1">
                <a:lumMod val="95000"/>
              </a:schemeClr>
            </a:gs>
            <a:gs pos="99000">
              <a:schemeClr val="bg2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CC4F9D-F0F2-4CF4-A299-3562912988B9}" type="datetime1">
              <a:rPr lang="ru-RU" smtClean="0"/>
              <a:t>14.10.2023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28D3154-BC1F-4F2D-9DAA-8AA3BABC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8108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8511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035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204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2449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7472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3790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3460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64999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081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36" tIns="44318" rIns="88636" bIns="44318" anchor="ctr"/>
          <a:lstStyle/>
          <a:p>
            <a:pPr marL="316547" marR="0" lvl="0" indent="-316547" algn="l" defTabSz="886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6913" y="1600471"/>
            <a:ext cx="8305048" cy="45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6913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l" defTabSz="886446" fontAlgn="auto">
              <a:spcBef>
                <a:spcPts val="0"/>
              </a:spcBef>
              <a:spcAft>
                <a:spcPts val="0"/>
              </a:spcAft>
              <a:defRPr sz="115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7A9A51-0762-4BF5-8FAE-0195548EA4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448910" y="6356072"/>
            <a:ext cx="2133856" cy="365502"/>
          </a:xfrm>
          <a:prstGeom prst="rect">
            <a:avLst/>
          </a:prstGeom>
        </p:spPr>
        <p:txBody>
          <a:bodyPr vert="horz" lIns="100160" tIns="50081" rIns="100160" bIns="50081" rtlCol="0" anchor="ctr"/>
          <a:lstStyle>
            <a:lvl1pPr algn="ctr" defTabSz="886446" fontAlgn="auto">
              <a:spcBef>
                <a:spcPts val="0"/>
              </a:spcBef>
              <a:spcAft>
                <a:spcPts val="0"/>
              </a:spcAft>
              <a:defRPr sz="115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4B8579-6990-4F58-BB33-40CD5FE8E5BC}" type="slidenum">
              <a:rPr lang="ru-RU" smtClean="0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56008"/>
            <a:ext cx="9142081" cy="25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081" cy="9997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2989" tIns="71493" rIns="142989" bIns="71493" anchor="ctr"/>
          <a:lstStyle/>
          <a:p>
            <a:pPr marL="0" marR="0" lvl="0" indent="0" algn="ctr" defTabSz="1429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Заголовок 1"/>
          <p:cNvSpPr>
            <a:spLocks noGrp="1"/>
          </p:cNvSpPr>
          <p:nvPr>
            <p:ph type="title"/>
          </p:nvPr>
        </p:nvSpPr>
        <p:spPr bwMode="auto">
          <a:xfrm>
            <a:off x="511627" y="221949"/>
            <a:ext cx="8466311" cy="7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160" tIns="50081" rIns="100160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361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 ftr="0" dt="0"/>
  <p:txStyles>
    <p:titleStyle>
      <a:lvl1pPr algn="l" defTabSz="886253" rtl="0" fontAlgn="base">
        <a:spcBef>
          <a:spcPct val="0"/>
        </a:spcBef>
        <a:spcAft>
          <a:spcPct val="0"/>
        </a:spcAft>
        <a:defRPr sz="2389" b="1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274748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549495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824244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098991" algn="l" defTabSz="886253" rtl="0" fontAlgn="base">
        <a:spcBef>
          <a:spcPct val="0"/>
        </a:spcBef>
        <a:spcAft>
          <a:spcPct val="0"/>
        </a:spcAft>
        <a:defRPr sz="2389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31987" indent="-331987" algn="l" defTabSz="886253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19305" indent="-276656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947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07577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•"/>
        <a:defRPr sz="1593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550226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–"/>
        <a:defRPr sz="1416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1993829" indent="-221325" algn="l" defTabSz="886253" rtl="0" fontAlgn="base">
        <a:spcBef>
          <a:spcPct val="20000"/>
        </a:spcBef>
        <a:spcAft>
          <a:spcPct val="0"/>
        </a:spcAft>
        <a:buFont typeface="Arial" charset="0"/>
        <a:buChar char="»"/>
        <a:defRPr sz="1150" kern="1200">
          <a:solidFill>
            <a:srgbClr val="376092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437389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6pPr>
      <a:lvl7pPr marL="2880550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7pPr>
      <a:lvl8pPr marL="332371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8pPr>
      <a:lvl9pPr marL="3766873" indent="-221582" algn="l" defTabSz="886323" rtl="0" eaLnBrk="1" latinLnBrk="0" hangingPunct="1">
        <a:spcBef>
          <a:spcPct val="20000"/>
        </a:spcBef>
        <a:buFont typeface="Arial" pitchFamily="34" charset="0"/>
        <a:buChar char="•"/>
        <a:defRPr sz="19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4316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8632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29485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772646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15808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658970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02131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545293" algn="l" defTabSz="886323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info@niclsrm.r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2">
                <a:lumMod val="40000"/>
                <a:lumOff val="60000"/>
                <a:alpha val="66000"/>
              </a:schemeClr>
            </a:gs>
            <a:gs pos="7000">
              <a:schemeClr val="tx1">
                <a:lumMod val="95000"/>
              </a:schemeClr>
            </a:gs>
            <a:gs pos="99000">
              <a:schemeClr val="bg2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1433795"/>
            <a:ext cx="8559971" cy="1656184"/>
          </a:xfrm>
          <a:gradFill>
            <a:gsLst>
              <a:gs pos="80000">
                <a:schemeClr val="dk1">
                  <a:tint val="9000"/>
                </a:schemeClr>
              </a:gs>
              <a:gs pos="100000">
                <a:schemeClr val="dk1">
                  <a:tint val="70000"/>
                  <a:satMod val="10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cap="all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Унифицированные мобильные комплексы мониторинга радиационной и метеорологической обстановки. Автоматизированный контроль безопасности</a:t>
            </a:r>
            <a:br>
              <a:rPr lang="ru-RU" sz="1800" cap="all" dirty="0">
                <a:effectLst/>
                <a:latin typeface="Calibri"/>
                <a:ea typeface="Calibri"/>
                <a:cs typeface="Times New Roman"/>
              </a:rPr>
            </a:br>
            <a:endParaRPr lang="ru-RU" sz="1800" cap="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4" y="117480"/>
            <a:ext cx="488544" cy="4766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79512" y="70298"/>
            <a:ext cx="8712968" cy="1054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2249996" y="363413"/>
            <a:ext cx="4572000" cy="52322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«НИЦ «ЛСРМ»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3" y="3231812"/>
            <a:ext cx="2522973" cy="1536955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50000"/>
                <a:lumOff val="50000"/>
              </a:schemeClr>
            </a:extrusionClr>
            <a:contourClr>
              <a:srgbClr val="FFFF0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00" y="4907882"/>
            <a:ext cx="1966940" cy="1772131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50000"/>
                <a:lumOff val="50000"/>
              </a:schemeClr>
            </a:extrusionClr>
            <a:contourClr>
              <a:srgbClr val="FFFF00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91" y="3250094"/>
            <a:ext cx="3936656" cy="3429919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50000"/>
                <a:lumOff val="50000"/>
              </a:schemeClr>
            </a:extrusionClr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255" y="3250094"/>
            <a:ext cx="2002677" cy="1518673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bevelB/>
            <a:extrusionClr>
              <a:schemeClr val="bg1">
                <a:lumMod val="50000"/>
                <a:lumOff val="50000"/>
              </a:schemeClr>
            </a:extrusionClr>
            <a:contourClr>
              <a:srgbClr val="FFFF00"/>
            </a:contourClr>
          </a:sp3d>
        </p:spPr>
      </p:pic>
      <p:pic>
        <p:nvPicPr>
          <p:cNvPr id="17" name="Рисунок 16" descr="C:\Users\Админ\Desktop\презентация Маше\элементы\33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713" y="4907882"/>
            <a:ext cx="2576654" cy="17721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4174" y="100526"/>
            <a:ext cx="963251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53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31069" y="318545"/>
            <a:ext cx="8466312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1:  </a:t>
            </a:r>
            <a:r>
              <a:rPr lang="ru-RU" sz="1770" dirty="0"/>
              <a:t>Разведка в движении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251" y="911828"/>
            <a:ext cx="3508364" cy="2931365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Выявление радиационной обстановки и отображение результатов на карте местности по маршруту движения мобильного комплекса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Сигнализация и цветовая индикация превышения пороговых значений мощности дозы гамма-излучения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416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12" y="434069"/>
            <a:ext cx="2116708" cy="145017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41" y="434069"/>
            <a:ext cx="1380761" cy="149921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27584" y="3520903"/>
            <a:ext cx="2803765" cy="180127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917" y="2170600"/>
            <a:ext cx="5209220" cy="337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88" y="434069"/>
            <a:ext cx="1380761" cy="149921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16430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31069" y="318545"/>
            <a:ext cx="8466312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2:  </a:t>
            </a:r>
            <a:r>
              <a:rPr lang="ru-RU" sz="1770" dirty="0"/>
              <a:t>Остановка, поиск источников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251" y="911828"/>
            <a:ext cx="7204236" cy="2071119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Поиск и определение направления на множественные техногенные гамма-излучающие радиационные источники, локализованные на местности на расстоянии  ̴ 200 м от автомобиля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Определения радионуклидного состава источников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11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669" y="154687"/>
            <a:ext cx="1577069" cy="151428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" y="2481969"/>
            <a:ext cx="5022228" cy="313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18098"/>
            <a:ext cx="4747199" cy="313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41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31069" y="318545"/>
            <a:ext cx="8466312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3:  </a:t>
            </a:r>
            <a:r>
              <a:rPr lang="ru-RU" sz="1770" dirty="0"/>
              <a:t>Определение характеристик источников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252" y="911828"/>
            <a:ext cx="7140514" cy="2071119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Определения местоположения источников, расстояния до каждого локализованного источника</a:t>
            </a: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16" dirty="0">
                <a:solidFill>
                  <a:schemeClr val="tx1"/>
                </a:solidFill>
              </a:rPr>
              <a:t> и оценка активности радионуклидов</a:t>
            </a:r>
            <a:endParaRPr lang="en-US" sz="1416" dirty="0">
              <a:solidFill>
                <a:schemeClr val="tx1"/>
              </a:solidFill>
            </a:endParaRPr>
          </a:p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416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907" y="154687"/>
            <a:ext cx="1577069" cy="1514282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9" y="1932782"/>
            <a:ext cx="7023705" cy="360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93" y="3873490"/>
            <a:ext cx="5652683" cy="299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70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441" y="348587"/>
            <a:ext cx="8739030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4</a:t>
            </a:r>
            <a:r>
              <a:rPr lang="ru-RU" sz="2124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r>
              <a:rPr lang="ru-RU" sz="2124" dirty="0"/>
              <a:t> </a:t>
            </a:r>
            <a:r>
              <a:rPr lang="ru-RU" sz="1770" dirty="0"/>
              <a:t>Локализация зоны загрязнения на карте. Прецизионный анализ спектров, выявление прочих радионуклидов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1CD7F-FE45-44D6-8E13-DF8BAB9950DF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13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87" y="1581064"/>
            <a:ext cx="5790685" cy="461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" y="1071288"/>
            <a:ext cx="4302449" cy="343934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" y="3406150"/>
            <a:ext cx="2851112" cy="262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28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38142" y="348689"/>
            <a:ext cx="4871078" cy="786321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5:  </a:t>
            </a:r>
            <a:r>
              <a:rPr lang="ru-RU" sz="1770" dirty="0"/>
              <a:t>паспортизация ИИИ РТК (при наличии робота или переносного оборудования)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0848" y="1072383"/>
            <a:ext cx="8050746" cy="699847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416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</a:pPr>
            <a:endParaRPr lang="ru-RU" sz="1416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14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40" y="1341684"/>
            <a:ext cx="3846723" cy="482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Определение радионуклидного состава источников, их местоположения на карте, расстояния до каждого локализованного источника от РТК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Оценка активности радионуклидов источника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Определения поверхностного загрязнения почвы альфа- и бета-излучающими радионуклидами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Измерение активности гамма-излучающих радионуклидов, включая ядерные материалы, в непосредственной близости от источника</a:t>
            </a:r>
            <a:endParaRPr lang="en-US" sz="1239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Передача данных о результатах </a:t>
            </a:r>
            <a:r>
              <a:rPr lang="ru-RU" sz="1239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разведки РТК 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каналам связи на рабочее место мобильного комплекса, отображения результатов на геоинформационной картографической платформе.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20" y="340954"/>
            <a:ext cx="3196988" cy="200146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14" y="2040862"/>
            <a:ext cx="3065866" cy="2166546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21" y="3823982"/>
            <a:ext cx="3414088" cy="26485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9735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38141" y="348690"/>
            <a:ext cx="8466312" cy="723694"/>
          </a:xfrm>
        </p:spPr>
        <p:txBody>
          <a:bodyPr/>
          <a:lstStyle/>
          <a:p>
            <a:r>
              <a:rPr lang="ru-RU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ШАГ 6:  </a:t>
            </a:r>
            <a:r>
              <a:rPr lang="ru-RU" sz="1770" dirty="0"/>
              <a:t>отчетность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0848" y="1072383"/>
            <a:ext cx="8050746" cy="699847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416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</a:pPr>
            <a:endParaRPr lang="ru-RU" sz="1416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15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7561" y="434069"/>
            <a:ext cx="5607530" cy="1399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16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Автоматически, по завершении наряда на работу, формируется печатная отчетная форма с результатами измерений, картографическими изображениями зон локализации ИИИ и фотоматериалами (при наличии)</a:t>
            </a:r>
            <a:endParaRPr lang="ru-RU" sz="1239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9" y="1772230"/>
            <a:ext cx="7118107" cy="396097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06" y="2855503"/>
            <a:ext cx="5498190" cy="309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665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8D3154-BC1F-4F2D-9DAA-8AA3BABC87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490066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Принципы построения программной модели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2285" y="766544"/>
            <a:ext cx="8793627" cy="278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Внешний интерфейс прост и интуитивно понятен, что позволяет использовать </a:t>
            </a:r>
            <a:r>
              <a:rPr lang="ru-RU" sz="1239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ОПЕРАТОРОВ НИЗКОЙ КВАЛИФИКАЦИИ 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выполнения рутинных и аварийных измерений в ЧС, </a:t>
            </a:r>
          </a:p>
          <a:p>
            <a:pPr marL="252860" indent="-25286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 этом архивные данные (спектры) позволяют провести дополнительные </a:t>
            </a:r>
            <a:r>
              <a:rPr lang="ru-RU" sz="1239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ПРЕЦИЗИОННЫЕ ИССЛЕДОВАНИЯ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252860" indent="-25286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Двухуровневое ПО: </a:t>
            </a:r>
            <a:r>
              <a:rPr lang="ru-RU" sz="1239" u="sng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верхний уровень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внешний интерактивный интерфейс, который привязывает </a:t>
            </a:r>
            <a:r>
              <a:rPr lang="ru-RU" sz="1239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 ОБОРУДОВАНИЕ И окончательные РЕЗУЛЬТАТЫ 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его измерений  к картографической </a:t>
            </a:r>
            <a:r>
              <a:rPr lang="ru-RU" sz="1239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ГИС-платформе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ru-RU" sz="1239" u="sng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нижний уровень 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239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метрологически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значимое ПО, обеспечивающее процедуры калибровки, поверки трактов и расчета результатов измерений, доступ к нему ограничен.</a:t>
            </a:r>
          </a:p>
          <a:p>
            <a:pPr marL="252860" indent="-25286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Цикл измерений начинается созданием </a:t>
            </a:r>
            <a:r>
              <a:rPr lang="ru-RU" sz="1239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НАРЯДА НА РАБОТУ 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заканчивается </a:t>
            </a:r>
            <a:r>
              <a:rPr lang="ru-RU" sz="1239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ОТЧЕТОМ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результатов измерений с фото и картографической фиксацией событий.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3547690"/>
            <a:ext cx="5626594" cy="2132763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представляет собой </a:t>
            </a:r>
            <a:r>
              <a:rPr lang="ru-RU" sz="1239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МЕТОДИКУ ИЗМЕРЕНИЙ 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слайдах ПО, где количество шагов минимизировано и предопределено нарядом;</a:t>
            </a:r>
          </a:p>
          <a:p>
            <a:pPr marL="252860" indent="-25286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соблюдения </a:t>
            </a:r>
            <a:r>
              <a:rPr lang="ru-RU" sz="1239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МЕТРОЛОГИЧЕСКИХ ТРЕБОВАНИЙ 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методики в ПО реализован диалог с пользователем в виде указаний по типу: «Превышена загрузка спектрометра, требуется увеличить расстояние», «Для получения активности ИИИ переместите комплекс в следующую точку"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046" y="5831347"/>
            <a:ext cx="8984104" cy="950453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комплекте «Скай-гамма» поставляются </a:t>
            </a:r>
            <a:r>
              <a:rPr lang="ru-RU" sz="1239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ИСТОЧНИКИ ДЛЯ КАЛИБРОВКИ И ПОВЕРКИ (без демонтажа), ПОВЕРОЧНАЯ ОСНАСТКА, КОНВЕРТЕР КАРТ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позволяющий использовать как общедоступные карты </a:t>
            </a:r>
            <a:r>
              <a:rPr lang="ru-RU" sz="1239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Google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так и закрытые типа Панорама.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012" y="3547691"/>
            <a:ext cx="3205355" cy="196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71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8D3154-BC1F-4F2D-9DAA-8AA3BABC87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490066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Модификации мобильных комплексов «</a:t>
            </a:r>
            <a:r>
              <a:rPr lang="ru-RU" sz="1800" spc="44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Скай</a:t>
            </a: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-гамма»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9" y="4363808"/>
            <a:ext cx="1810809" cy="129821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77" y="2825294"/>
            <a:ext cx="1810809" cy="1280397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985831"/>
            <a:ext cx="5688632" cy="127419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Скай-гамма 01 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предназначена для высокоточного поиска и локализации источников на местности, паспортизации территорий в </a:t>
            </a:r>
            <a:r>
              <a:rPr lang="ru-RU" sz="1600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2-Д геометрии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поиск источников методом триангуляции двумя измерениями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2765" y="2501644"/>
            <a:ext cx="5688632" cy="156966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Скай-гамма 02 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предназначена для высокоточного поиска и локализации источников на местности, в зданиях и с внешней стороны объекта, в </a:t>
            </a:r>
            <a:r>
              <a:rPr lang="ru-RU" sz="1600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3-Д геометрии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поиск источников методом триангуляции двумя измерениями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4363808"/>
            <a:ext cx="5688632" cy="97872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252860" indent="-252860" algn="just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Скай-гамма 03 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предназначена для высокоточного поиска и локализации источников на местности «</a:t>
            </a:r>
            <a:r>
              <a:rPr lang="ru-RU" sz="16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галсами</a:t>
            </a:r>
            <a:r>
              <a:rPr lang="ru-RU" sz="1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», методом многочисленных измерений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877" y="985831"/>
            <a:ext cx="1882552" cy="169430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44382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18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72549"/>
              </p:ext>
            </p:extLst>
          </p:nvPr>
        </p:nvGraphicFramePr>
        <p:xfrm>
          <a:off x="208620" y="326833"/>
          <a:ext cx="8755867" cy="668636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3322642">
                  <a:extLst>
                    <a:ext uri="{9D8B030D-6E8A-4147-A177-3AD203B41FA5}">
                      <a16:colId xmlns:a16="http://schemas.microsoft.com/office/drawing/2014/main" val="1396660807"/>
                    </a:ext>
                  </a:extLst>
                </a:gridCol>
                <a:gridCol w="1199543">
                  <a:extLst>
                    <a:ext uri="{9D8B030D-6E8A-4147-A177-3AD203B41FA5}">
                      <a16:colId xmlns:a16="http://schemas.microsoft.com/office/drawing/2014/main" val="1053435748"/>
                    </a:ext>
                  </a:extLst>
                </a:gridCol>
                <a:gridCol w="1411227">
                  <a:extLst>
                    <a:ext uri="{9D8B030D-6E8A-4147-A177-3AD203B41FA5}">
                      <a16:colId xmlns:a16="http://schemas.microsoft.com/office/drawing/2014/main" val="3243175883"/>
                    </a:ext>
                  </a:extLst>
                </a:gridCol>
                <a:gridCol w="1672033">
                  <a:extLst>
                    <a:ext uri="{9D8B030D-6E8A-4147-A177-3AD203B41FA5}">
                      <a16:colId xmlns:a16="http://schemas.microsoft.com/office/drawing/2014/main" val="3412481202"/>
                    </a:ext>
                  </a:extLst>
                </a:gridCol>
                <a:gridCol w="1150422">
                  <a:extLst>
                    <a:ext uri="{9D8B030D-6E8A-4147-A177-3AD203B41FA5}">
                      <a16:colId xmlns:a16="http://schemas.microsoft.com/office/drawing/2014/main" val="3914949735"/>
                    </a:ext>
                  </a:extLst>
                </a:gridCol>
              </a:tblGrid>
              <a:tr h="7040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Параметр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Скай-Гамма</a:t>
                      </a:r>
                      <a:r>
                        <a:rPr lang="ru-RU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01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Скай-Гамма 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Скай-Гамма</a:t>
                      </a:r>
                      <a:endParaRPr lang="ru-RU" sz="1400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03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Скай-Гамма</a:t>
                      </a:r>
                      <a:r>
                        <a:rPr lang="ru-RU" sz="1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04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03232"/>
                  </a:ext>
                </a:extLst>
              </a:tr>
              <a:tr h="309860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Количество анализаторов, (геометрия измерений)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(2</a:t>
                      </a:r>
                      <a:r>
                        <a:rPr lang="en-US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D)</a:t>
                      </a:r>
                      <a:endParaRPr lang="ru-RU" sz="1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(2D)</a:t>
                      </a:r>
                      <a:endParaRPr lang="ru-RU" sz="1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(2D)</a:t>
                      </a:r>
                      <a:endParaRPr lang="ru-RU" sz="1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097969"/>
                  </a:ext>
                </a:extLst>
              </a:tr>
              <a:tr h="309860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Масса, кг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168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84,2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6825843"/>
                  </a:ext>
                </a:extLst>
              </a:tr>
              <a:tr h="554446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Диапазон энергий регистрируемого гамма-излучения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 кэВ – 3 МэВ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 кэВ – 3 МэВ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 кэВ – 3 МэВ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 кэВ – 3 МэВ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0743847"/>
                  </a:ext>
                </a:extLst>
              </a:tr>
              <a:tr h="526682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Максимальное расстояние до</a:t>
                      </a:r>
                      <a:r>
                        <a:rPr lang="ru-RU" sz="15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источника активностью </a:t>
                      </a: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1*10</a:t>
                      </a:r>
                      <a:r>
                        <a:rPr lang="ru-RU" sz="15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 </a:t>
                      </a: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Бк, 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lang="ru-RU" sz="1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1424782"/>
                  </a:ext>
                </a:extLst>
              </a:tr>
              <a:tr h="531189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Энергетическое разрешение для линии с энергией 661,6 кэВ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2,3-12 %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2,3-12 %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2,3-12 %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2,3-12 %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7422484"/>
                  </a:ext>
                </a:extLst>
              </a:tr>
              <a:tr h="748016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Максимальная допустимая входная статистическая загрузка, с</a:t>
                      </a:r>
                      <a:r>
                        <a:rPr lang="ru-RU" sz="15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1.10</a:t>
                      </a:r>
                      <a:r>
                        <a:rPr lang="ru-RU" sz="15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1.10</a:t>
                      </a:r>
                      <a:r>
                        <a:rPr lang="ru-RU" sz="15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1.10</a:t>
                      </a:r>
                      <a:r>
                        <a:rPr lang="ru-RU" sz="15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1.10</a:t>
                      </a:r>
                      <a:r>
                        <a:rPr lang="ru-RU" sz="15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1852023"/>
                  </a:ext>
                </a:extLst>
              </a:tr>
              <a:tr h="531189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Число каналов каждого анализатора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5310220"/>
                  </a:ext>
                </a:extLst>
              </a:tr>
              <a:tr h="765410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Диапазон энергий регистрируемого гамма излучения дозиметрического канала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кэВ – 3 МэВ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кэВ – 3 МэВ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кэВ – 3 МэВ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кэВ – 3 МэВ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3331601"/>
                  </a:ext>
                </a:extLst>
              </a:tr>
              <a:tr h="836611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Диапазон измерения МЭД гамма-излучения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 мкЗв/час – 9 Зв/час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 мкЗв/час – 9 Зв/час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 мкЗв/час – 9 Зв/час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 мкЗв/час – 9 Зв/час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4349605"/>
                  </a:ext>
                </a:extLst>
              </a:tr>
              <a:tr h="531189">
                <a:tc>
                  <a:txBody>
                    <a:bodyPr/>
                    <a:lstStyle/>
                    <a:p>
                      <a:pPr algn="l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Потребляемая мощность измерительных</a:t>
                      </a:r>
                      <a:r>
                        <a:rPr lang="ru-RU" sz="15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каналов, Вт.</a:t>
                      </a:r>
                      <a:endParaRPr lang="ru-RU" sz="1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3223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97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32" y="1114965"/>
            <a:ext cx="4671803" cy="1478652"/>
          </a:xfrm>
        </p:spPr>
        <p:txBody>
          <a:bodyPr>
            <a:noAutofit/>
          </a:bodyPr>
          <a:lstStyle/>
          <a:p>
            <a:pPr marL="252860" indent="-25286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prstClr val="black"/>
                </a:solidFill>
              </a:rPr>
              <a:t>Носимые спектрометры с </a:t>
            </a:r>
            <a:r>
              <a:rPr lang="en-US" sz="1327" dirty="0" err="1">
                <a:solidFill>
                  <a:srgbClr val="FF0000"/>
                </a:solidFill>
              </a:rPr>
              <a:t>LaBr</a:t>
            </a:r>
            <a:r>
              <a:rPr lang="en-US" sz="1327" dirty="0">
                <a:solidFill>
                  <a:prstClr val="black"/>
                </a:solidFill>
              </a:rPr>
              <a:t> </a:t>
            </a:r>
            <a:r>
              <a:rPr lang="ru-RU" sz="1327" dirty="0">
                <a:solidFill>
                  <a:prstClr val="black"/>
                </a:solidFill>
              </a:rPr>
              <a:t>высокого разрешения, только они определяют весь радионуклидный коктейль в режиме аварии;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029" y="2345727"/>
            <a:ext cx="1127493" cy="248515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95369" y="3875197"/>
            <a:ext cx="5764953" cy="2236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задачи построения </a:t>
            </a:r>
            <a:r>
              <a:rPr lang="ru-RU" sz="1327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короткосрочных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долгосрочных </a:t>
            </a:r>
            <a:r>
              <a:rPr lang="ru-RU" sz="132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ПРОГНОЗОВ АВАРИИ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расчет сил и средств аварийного реагирования, создание базы данных объектов с массовым пребыванием людей, включая школы детские сады, больницы с целью их эвакуации в зоне </a:t>
            </a:r>
            <a:r>
              <a:rPr lang="ru-RU" sz="1327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прогнозового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пятна;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поисковые приборы ООО «НИЦ «ЛСРМ»- гамма и гамма-нейтронные спектрометры и радиометры</a:t>
            </a:r>
            <a:endParaRPr lang="ru-RU" sz="1327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288" y="4395886"/>
            <a:ext cx="2975200" cy="208935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53057" y="2414987"/>
            <a:ext cx="7499006" cy="13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Мобильная система индивидуального дозиметрического контроля </a:t>
            </a:r>
            <a:r>
              <a:rPr lang="ru-RU" sz="1327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АСИДК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(ПО после запуска наряда требует список персонала и данные их дозиметров, осуществляет контроль дозы в автоматизированном режиме);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327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БЫСТРОРАЗВОРАЧИВАЕМЫЕ ПОСТЫ </a:t>
            </a:r>
            <a:r>
              <a:rPr lang="ru-RU" sz="1327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радиационного и химического контроля;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321" y="411010"/>
            <a:ext cx="3886200" cy="1819275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79512" y="188640"/>
            <a:ext cx="4392488" cy="723188"/>
          </a:xfrm>
          <a:prstGeom prst="rect">
            <a:avLst/>
          </a:prstGeom>
          <a:solidFill>
            <a:srgbClr val="CEB966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48000"/>
                <a:satMod val="110000"/>
              </a:sys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В ПО «ГИС Локатор» могут интегрироваться</a:t>
            </a:r>
          </a:p>
        </p:txBody>
      </p:sp>
    </p:spTree>
    <p:extLst>
      <p:ext uri="{BB962C8B-B14F-4D97-AF65-F5344CB8AC3E}">
        <p14:creationId xmlns:p14="http://schemas.microsoft.com/office/powerpoint/2010/main" val="239355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244" y="188640"/>
            <a:ext cx="8640960" cy="720080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 defTabSz="886446">
              <a:lnSpc>
                <a:spcPct val="115000"/>
              </a:lnSpc>
              <a:defRPr/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Цели создания автоматизированных мобильных комплексов (АМК)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8D3154-BC1F-4F2D-9DAA-8AA3BABC87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42391" y="1052736"/>
            <a:ext cx="4130707" cy="196322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563" lvl="0" algn="l">
              <a:tabLst>
                <a:tab pos="354013" algn="l"/>
              </a:tabLst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Исторически сложилось, 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автоматизированные мобильные комплексы (АМК) получили широкое распространение в МО РФ и 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МЧС РФ как средства контроля за аварийными ситуациями.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j-cs"/>
            </a:endParaRP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32040" y="1052736"/>
            <a:ext cx="3982164" cy="561662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just">
              <a:lnSpc>
                <a:spcPct val="115000"/>
              </a:lnSpc>
            </a:pPr>
            <a:endParaRPr lang="ru-RU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 в результате наших многочисленных работ получены:</a:t>
            </a:r>
          </a:p>
          <a:p>
            <a:pPr lvl="0" algn="just">
              <a:lnSpc>
                <a:spcPct val="115000"/>
              </a:lnSpc>
            </a:pPr>
            <a:endParaRPr lang="ru-RU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 доступные для эксплуатации операторами без специальной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квалификации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 с автоматизацией всех измерительных процессов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едином ПО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АМК, выполняющие функции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объеме АСРК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согласно нормативным документам для АЭС;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 на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любой автомобильной платформе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АМК, сочетающие в себе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рутинный мониторинг и контроль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аварийной обстановкой.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1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07" y="4009668"/>
            <a:ext cx="2348043" cy="197869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2" y="5124242"/>
            <a:ext cx="2498556" cy="164841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0" y="3181576"/>
            <a:ext cx="2529409" cy="165618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01554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244" y="188640"/>
            <a:ext cx="8640960" cy="720080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 defTabSz="886446">
              <a:lnSpc>
                <a:spcPct val="115000"/>
              </a:lnSpc>
              <a:defRPr/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 предприятии ООО «НИЦ «ЛСРМ»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8D3154-BC1F-4F2D-9DAA-8AA3BABC87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42391" y="1052736"/>
            <a:ext cx="4689649" cy="572906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Организовано в 1987 г.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2017 г. предприятие получило </a:t>
            </a:r>
            <a:r>
              <a:rPr lang="ru-RU" sz="1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сертификат соответствия Военного регистра Министерства обороны РФ на разработку, производство, монтаж, ТО и ремонт вооружения и военной техники</a:t>
            </a:r>
            <a:r>
              <a:rPr lang="ru-RU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ходе контроля предприятия проверены: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производство и аттестация производственного оборудования;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наличие квалифицированных кадров для разработки и производства оборудования, обучение и аттестация персонала;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технологические процессы особо важных операций;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соответствие рабочей конструкторской документации требованиям нормативных документов ЕСКД, ГОСТ РВ ЕСКД и СМК МО ГОСТ РВ 00-15-002-2012;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РКМ –</a:t>
            </a:r>
            <a:r>
              <a:rPr lang="ru-RU" sz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технико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экономическое обоснование цены изделия;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соответствие комплектующих изделий требованиям к сертификации и наличие разрешений на импортные комплектующие;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входной контроль комплектующих и приемка ОТК готовой продукции;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Проведены квалификационные испытания продукции РК для </a:t>
            </a:r>
            <a:r>
              <a:rPr lang="ru-RU" sz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Гособоронзаказа</a:t>
            </a: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результатам чего получено свидетельство по классам ЕКПС:</a:t>
            </a:r>
          </a:p>
          <a:p>
            <a:pPr marL="182563" lvl="0" algn="l">
              <a:tabLst>
                <a:tab pos="354013" algn="l"/>
              </a:tabLst>
            </a:pPr>
            <a:r>
              <a:rPr lang="ru-RU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1040, 2070, 4480, 5040, 5870, 5961, 6627, 6630, 6665, 6685, 6910, 7010, 7015, 7025, 7030, 7031, 7042, 8145, 9710, 9720, 9730, 9740, 9750, 9760, 9810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j-cs"/>
            </a:endParaRP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32040" y="1052736"/>
            <a:ext cx="3982164" cy="572906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just">
              <a:lnSpc>
                <a:spcPct val="115000"/>
              </a:lnSpc>
              <a:spcBef>
                <a:spcPts val="600"/>
              </a:spcBef>
              <a:defRPr/>
            </a:pPr>
            <a:r>
              <a:rPr lang="ru-RU" sz="1600">
                <a:latin typeface="Calibri"/>
                <a:ea typeface="Calibri"/>
                <a:cs typeface="Times New Roman"/>
              </a:rPr>
              <a:t>Процедура полностью соответствует лицензированию в системе ГК «Росатом».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/>
          <a:stretch>
            <a:fillRect/>
          </a:stretch>
        </p:blipFill>
        <p:spPr>
          <a:xfrm>
            <a:off x="5209576" y="1939974"/>
            <a:ext cx="3394720" cy="465926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2237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\\server\документы спектра\Фото\Аудит1 СЖГ и СГГ\DSC091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2" y="3973598"/>
            <a:ext cx="2470378" cy="194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\\server\документы спектра\Фото\Приемка в BSI СКГ\110_PANA\P110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85" y="980728"/>
            <a:ext cx="3657027" cy="274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\\server\документы спектра\Фото\Приемка в BSI СКГ\110_PANA\P110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06" y="3939982"/>
            <a:ext cx="2638222" cy="19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2" y="1051962"/>
            <a:ext cx="2593322" cy="19449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915829"/>
            <a:ext cx="1659614" cy="2934899"/>
          </a:xfrm>
          <a:prstGeom prst="rect">
            <a:avLst/>
          </a:prstGeom>
        </p:spPr>
      </p:pic>
      <p:pic>
        <p:nvPicPr>
          <p:cNvPr id="13" name="Picture 4" descr="\\server\документы спектра\Фото\Корпоратив ПСЗ\IMG_54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9982"/>
            <a:ext cx="3162215" cy="19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07467" y="106495"/>
            <a:ext cx="8640960" cy="720080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 defTabSz="886446">
              <a:lnSpc>
                <a:spcPct val="115000"/>
              </a:lnSpc>
              <a:defRPr/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ООО «НИЦ «ЛСРМ»: производство инноваций, передовые спектрометрические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212416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696" y="625022"/>
            <a:ext cx="6851104" cy="187823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b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</a:t>
            </a:r>
            <a:r>
              <a:rPr lang="ru-RU" sz="2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u-RU" sz="1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3"/>
          <a:stretch/>
        </p:blipFill>
        <p:spPr>
          <a:xfrm>
            <a:off x="179512" y="70298"/>
            <a:ext cx="8712968" cy="1054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8" name="Прямоугольник 7"/>
          <p:cNvSpPr/>
          <p:nvPr/>
        </p:nvSpPr>
        <p:spPr>
          <a:xfrm>
            <a:off x="2249996" y="363413"/>
            <a:ext cx="4572000" cy="52322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«НИЦ «ЛСРМ»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2914"/>
            <a:ext cx="963251" cy="10242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5104D2-F379-416C-A230-C6FE2E9F1955}"/>
              </a:ext>
            </a:extLst>
          </p:cNvPr>
          <p:cNvSpPr txBox="1"/>
          <p:nvPr/>
        </p:nvSpPr>
        <p:spPr>
          <a:xfrm>
            <a:off x="230560" y="2169358"/>
            <a:ext cx="80752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Контактная информация:</a:t>
            </a:r>
          </a:p>
          <a:p>
            <a:endParaRPr lang="ru-RU" sz="2400" b="1" dirty="0"/>
          </a:p>
          <a:p>
            <a:r>
              <a:rPr lang="ru-RU" sz="2400" b="1" dirty="0"/>
              <a:t>ООО «НИЦ «ЛСРМ», г. Зеленоград,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+7 (495) 109-99-97</a:t>
            </a:r>
          </a:p>
          <a:p>
            <a:r>
              <a:rPr lang="ru-RU" sz="2400" b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info@niclsrm.ru</a:t>
            </a:r>
            <a:endParaRPr lang="ru-RU" sz="2400" b="1" dirty="0">
              <a:solidFill>
                <a:srgbClr val="FFFF00"/>
              </a:solidFill>
            </a:endParaRPr>
          </a:p>
          <a:p>
            <a:endParaRPr lang="ru-RU" sz="2400" b="1" dirty="0"/>
          </a:p>
          <a:p>
            <a:r>
              <a:rPr lang="ru-RU" sz="1800" b="1" dirty="0"/>
              <a:t>Генеральный директор </a:t>
            </a:r>
            <a:r>
              <a:rPr lang="ru-RU" sz="1800" b="1" dirty="0">
                <a:solidFill>
                  <a:srgbClr val="FFFF00"/>
                </a:solidFill>
              </a:rPr>
              <a:t>Пономаренко Андрей Викторович</a:t>
            </a:r>
            <a:br>
              <a:rPr lang="ru-RU" sz="1800" b="1" dirty="0"/>
            </a:br>
            <a:endParaRPr lang="ru-RU" sz="1800" b="1" dirty="0"/>
          </a:p>
          <a:p>
            <a:r>
              <a:rPr lang="ru-RU" sz="1800" b="1" dirty="0"/>
              <a:t>Заместитель генерального директора – главный метролог</a:t>
            </a:r>
          </a:p>
          <a:p>
            <a:r>
              <a:rPr lang="ru-RU" sz="1800" b="1" dirty="0">
                <a:solidFill>
                  <a:srgbClr val="FFFF00"/>
                </a:solidFill>
              </a:rPr>
              <a:t>Лебедева Татьяна Георгиевна</a:t>
            </a:r>
          </a:p>
          <a:p>
            <a:endParaRPr lang="ru-RU" sz="1800" b="1" dirty="0"/>
          </a:p>
          <a:p>
            <a:r>
              <a:rPr lang="ru-RU" sz="1800" b="1" dirty="0"/>
              <a:t>Начальник управления проектами</a:t>
            </a:r>
          </a:p>
          <a:p>
            <a:r>
              <a:rPr lang="ru-RU" sz="1800" b="1" dirty="0">
                <a:solidFill>
                  <a:srgbClr val="FFFF00"/>
                </a:solidFill>
              </a:rPr>
              <a:t>Каширина Марина Сергеевна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865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3244" y="980728"/>
            <a:ext cx="8640960" cy="22661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АМК полностью согласуются с принципами контроля безопасности, изложенными в: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669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НП-012-99 «Правила обеспечения безопасности при выводе из эксплуатации блока атомной станции», 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669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НП-091-14 «Обеспечение безопасности при ВЭ ОИАЭ», 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669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НП-055—14 «Захоронение РАО. Принципы, критерии и основные требования».</a:t>
            </a:r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6695"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669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районе размещения и на площадке ПЗРО должен обеспечиваться мониторинг параметров процессов, явлений и факторов природного и техногенного происхождения на всех этапах жизненного цикла хранилища, характеристики района размещения и площадки хранилища необходимо контролировать на протяжении всего срока эксплуатации, закрытия и после закрытия в течение срока, установленного проектом.</a:t>
            </a:r>
            <a:endParaRPr lang="ru-RU" sz="1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672" y="97571"/>
            <a:ext cx="8640960" cy="504056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Задачи и назначение АМК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95377" y="3501008"/>
            <a:ext cx="8640960" cy="313446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Назначение универсальных комплексов АМК: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безопасности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6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непревышение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параметров радиационной обстановки атмосферы, объекта вывода из эксплуатации, зоны наблюдения за объектом;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сбор, обработка и обобщение информации на АРМ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автоматизированном режиме на электронную карту местности или план объекта (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автоматическая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сигнализация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цветовая индикация предупредительных и аварийных порогов уровня МЭД (количество контрольных уровней- 7);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построение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прогнозов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аварийной ситуации;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передача данных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режиме on-line на стационарный пост контроля;</a:t>
            </a: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sz="16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отчетов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печатном виде за смену, наряд.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717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D3154-BC1F-4F2D-9DAA-8AA3BABC878D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490066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Основные компоненты АМК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9516" y="850026"/>
            <a:ext cx="4630516" cy="784830"/>
          </a:xfrm>
          <a:prstGeom prst="rect">
            <a:avLst/>
          </a:prstGeom>
          <a:gradFill>
            <a:gsLst>
              <a:gs pos="63000">
                <a:schemeClr val="dk1">
                  <a:tint val="9000"/>
                </a:schemeClr>
              </a:gs>
              <a:gs pos="100000">
                <a:schemeClr val="dk1">
                  <a:tint val="70000"/>
                  <a:satMod val="100000"/>
                </a:schemeClr>
              </a:gs>
            </a:gsLst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компоненты АМК, отличающие их от лабораторий радиационного контроля АЭС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1628" y="1783002"/>
            <a:ext cx="4598404" cy="4998798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бортовые системы дистанционного контроля ИИИ фотонного излучения на ГИС-платформе;</a:t>
            </a:r>
          </a:p>
          <a:p>
            <a:pPr algn="just">
              <a:lnSpc>
                <a:spcPct val="115000"/>
              </a:lnSpc>
            </a:pPr>
            <a:endParaRPr lang="ru-RU" sz="15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5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автоматизированного забортного контроля аэрозолей альфа, бета, гамма-излучающих радионуклидов</a:t>
            </a:r>
            <a:r>
              <a:rPr lang="ru-RU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lvl="0" algn="just">
              <a:lnSpc>
                <a:spcPct val="115000"/>
              </a:lnSpc>
            </a:pPr>
            <a:endParaRPr lang="ru-RU" sz="15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носимые спектрометры, дозиметры, радиометры, </a:t>
            </a:r>
            <a:r>
              <a:rPr lang="ru-RU" sz="15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интегрировнные</a:t>
            </a:r>
            <a:r>
              <a:rPr lang="ru-RU" sz="15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ГИС-платформу</a:t>
            </a:r>
          </a:p>
          <a:p>
            <a:pPr lvl="0" algn="just">
              <a:lnSpc>
                <a:spcPct val="115000"/>
              </a:lnSpc>
            </a:pPr>
            <a:endParaRPr lang="ru-RU" sz="15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/>
              <a:buChar char=""/>
            </a:pPr>
            <a:r>
              <a:rPr lang="ru-RU" sz="15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метеокомплекс</a:t>
            </a:r>
            <a:r>
              <a:rPr lang="ru-RU" sz="15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контроля температуры, направления и скорости ветра, осадков для построения прогнозов при аварии на АЭС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72" y="4324000"/>
            <a:ext cx="3024336" cy="232943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26" name="Picture 2" descr="iCAM Alpha/Beta Air Moni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50" y="2364301"/>
            <a:ext cx="1788213" cy="2466501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815178"/>
            <a:ext cx="2915250" cy="15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7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8D3154-BC1F-4F2D-9DAA-8AA3BABC878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490066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Основные компоненты АМК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9516" y="826943"/>
            <a:ext cx="4392488" cy="830997"/>
          </a:xfrm>
          <a:prstGeom prst="rect">
            <a:avLst/>
          </a:prstGeom>
          <a:gradFill>
            <a:gsLst>
              <a:gs pos="63000">
                <a:schemeClr val="dk1">
                  <a:tint val="9000"/>
                </a:schemeClr>
              </a:gs>
              <a:gs pos="100000">
                <a:schemeClr val="dk1">
                  <a:tint val="70000"/>
                  <a:satMod val="100000"/>
                </a:schemeClr>
              </a:gs>
            </a:gsLst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компоненты АМК, отличающие их от лабораторий радиационного контроля АЭС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1628" y="1783002"/>
            <a:ext cx="4166356" cy="4998798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lang="ru-RU" sz="15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АСИДК персонала МК;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контейнеры для сбора средне- 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никоактивных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ИИИ объемом до 300 дм3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средства дезактивации 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спецочистки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Средства защиты персонала;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ПК - автоматизированное рабочее место АРМ ГИС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695" y="866748"/>
            <a:ext cx="3249914" cy="199317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135" y="2562170"/>
            <a:ext cx="3680070" cy="278063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33" y="4321754"/>
            <a:ext cx="3249915" cy="222654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93660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150D1-C3F0-4806-9290-7CADB70B7396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-164140"/>
            <a:ext cx="9144000" cy="694594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8649" tIns="44324" rIns="88649" bIns="44324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86446">
              <a:defRPr/>
            </a:pPr>
            <a:endParaRPr lang="ru-RU" sz="1593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904"/>
            <a:ext cx="2941712" cy="220628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" name="Picture 2" descr="локат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7" y="559807"/>
            <a:ext cx="632171" cy="61531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23605" y="36368"/>
            <a:ext cx="7744023" cy="1152750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pPr>
              <a:lnSpc>
                <a:spcPct val="115000"/>
              </a:lnSpc>
            </a:pPr>
            <a:r>
              <a:rPr lang="ru-RU" sz="1800" spc="44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Комплекс ортогональной спектрометрии поиска источников ионизирующего излучения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6458" y="3810154"/>
            <a:ext cx="8391083" cy="2739211"/>
          </a:xfrm>
          <a:prstGeom prst="rect">
            <a:avLst/>
          </a:prstGeom>
          <a:gradFill>
            <a:gsLst>
              <a:gs pos="63000">
                <a:schemeClr val="dk1">
                  <a:tint val="9000"/>
                </a:schemeClr>
              </a:gs>
              <a:gs pos="100000">
                <a:schemeClr val="dk1">
                  <a:tint val="70000"/>
                  <a:satMod val="100000"/>
                </a:schemeClr>
              </a:gs>
            </a:gsLst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Начение</a:t>
            </a: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Проведение радиационной разведки местности и объектов по мощности дозы (МЭД) - гамма-съемка местности в движении и визуализация радиационной обстановки на электронной карте местности, индикация зон МЭД;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поиск местоположения источников ионизирующего гамма-излучения и аномально высоких уровней радиации на местности;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локализация загрязненных участков и зон в виде изо-линий на карте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идентификация радионуклидного состава источников;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активности каждого радионуклида;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метеопараметров в зоне наблюдения;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Построение карт загрязненности местности или объекта в 3-Д геометрии;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sz="1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Прогнозовый</a:t>
            </a:r>
            <a:r>
              <a:rPr lang="ru-RU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расчет развития аварии в случае ЧС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153" y="1423254"/>
            <a:ext cx="3443903" cy="2041583"/>
          </a:xfrm>
          <a:prstGeom prst="rect">
            <a:avLst/>
          </a:prstGeom>
          <a:blipFill dpi="0" rotWithShape="1">
            <a:blip r:embed="rId5">
              <a:alphaModFix amt="66000"/>
            </a:blip>
            <a:srcRect/>
            <a:tile tx="0" ty="0" sx="100000" sy="100000" flip="none" algn="tl"/>
          </a:blipFill>
          <a:ln>
            <a:solidFill>
              <a:srgbClr val="FFFF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Стрелка вправо с вырезом 4"/>
          <p:cNvSpPr/>
          <p:nvPr/>
        </p:nvSpPr>
        <p:spPr>
          <a:xfrm>
            <a:off x="4211960" y="1495587"/>
            <a:ext cx="1728192" cy="288032"/>
          </a:xfrm>
          <a:prstGeom prst="notchedRightArrow">
            <a:avLst/>
          </a:prstGeom>
          <a:ln w="444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3"/>
          </a:p>
        </p:txBody>
      </p:sp>
    </p:spTree>
    <p:extLst>
      <p:ext uri="{BB962C8B-B14F-4D97-AF65-F5344CB8AC3E}">
        <p14:creationId xmlns:p14="http://schemas.microsoft.com/office/powerpoint/2010/main" val="288169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91" y="185824"/>
            <a:ext cx="3622940" cy="195876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9A25C-C0CE-457D-800F-6658F6898137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7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95" y="2242945"/>
            <a:ext cx="2108575" cy="202930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27" y="3429000"/>
            <a:ext cx="2156276" cy="163246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52" y="4494890"/>
            <a:ext cx="2657982" cy="1993487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8066357" y="168978"/>
            <a:ext cx="775442" cy="72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34" tIns="44318" rIns="88634" bIns="44318" numCol="1" anchor="ctr" anchorCtr="0" compatLnSpc="1">
            <a:prstTxWarp prst="textNoShape">
              <a:avLst/>
            </a:prstTxWarp>
          </a:bodyPr>
          <a:lstStyle>
            <a:lvl1pPr algn="l" defTabSz="1001529" rtl="0" fontAlgn="base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2pPr>
            <a:lvl3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3pPr>
            <a:lvl4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4pPr>
            <a:lvl5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5pPr>
            <a:lvl6pPr marL="310485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6pPr>
            <a:lvl7pPr marL="620969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7pPr>
            <a:lvl8pPr marL="931454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8pPr>
            <a:lvl9pPr marL="1241938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886253"/>
            <a:r>
              <a:rPr lang="ru-RU" sz="2124" dirty="0">
                <a:solidFill>
                  <a:srgbClr val="FF0000"/>
                </a:solidFill>
              </a:rPr>
              <a:t>1, 2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8454078" y="2161435"/>
            <a:ext cx="403760" cy="72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34" tIns="44318" rIns="88634" bIns="44318" numCol="1" anchor="ctr" anchorCtr="0" compatLnSpc="1">
            <a:prstTxWarp prst="textNoShape">
              <a:avLst/>
            </a:prstTxWarp>
          </a:bodyPr>
          <a:lstStyle>
            <a:lvl1pPr algn="l" defTabSz="1001529" rtl="0" fontAlgn="base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2pPr>
            <a:lvl3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3pPr>
            <a:lvl4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4pPr>
            <a:lvl5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5pPr>
            <a:lvl6pPr marL="310485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6pPr>
            <a:lvl7pPr marL="620969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7pPr>
            <a:lvl8pPr marL="931454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8pPr>
            <a:lvl9pPr marL="1241938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886253"/>
            <a:r>
              <a:rPr lang="ru-RU" sz="2124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6295905" y="3325916"/>
            <a:ext cx="404285" cy="72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34" tIns="44318" rIns="88634" bIns="44318" numCol="1" anchor="ctr" anchorCtr="0" compatLnSpc="1">
            <a:prstTxWarp prst="textNoShape">
              <a:avLst/>
            </a:prstTxWarp>
          </a:bodyPr>
          <a:lstStyle>
            <a:lvl1pPr algn="l" defTabSz="1001529" rtl="0" fontAlgn="base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2pPr>
            <a:lvl3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3pPr>
            <a:lvl4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4pPr>
            <a:lvl5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5pPr>
            <a:lvl6pPr marL="310485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6pPr>
            <a:lvl7pPr marL="620969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7pPr>
            <a:lvl8pPr marL="931454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8pPr>
            <a:lvl9pPr marL="1241938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886253"/>
            <a:r>
              <a:rPr lang="ru-RU" sz="2124" dirty="0">
                <a:solidFill>
                  <a:srgbClr val="0070C0"/>
                </a:solidFill>
              </a:rPr>
              <a:t>4 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8428539" y="4370606"/>
            <a:ext cx="454839" cy="70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34" tIns="44318" rIns="88634" bIns="44318" numCol="1" anchor="ctr" anchorCtr="0" compatLnSpc="1">
            <a:prstTxWarp prst="textNoShape">
              <a:avLst/>
            </a:prstTxWarp>
          </a:bodyPr>
          <a:lstStyle>
            <a:lvl1pPr algn="l" defTabSz="1001529" rtl="0" fontAlgn="base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2pPr>
            <a:lvl3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3pPr>
            <a:lvl4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4pPr>
            <a:lvl5pPr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5pPr>
            <a:lvl6pPr marL="310485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6pPr>
            <a:lvl7pPr marL="620969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7pPr>
            <a:lvl8pPr marL="931454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8pPr>
            <a:lvl9pPr marL="1241938" algn="l" defTabSz="1001529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886253"/>
            <a:r>
              <a:rPr lang="ru-RU" sz="2124" dirty="0">
                <a:solidFill>
                  <a:srgbClr val="FFFF00"/>
                </a:solidFill>
              </a:rPr>
              <a:t>5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2407" y="5781416"/>
            <a:ext cx="5470643" cy="68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625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16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"ГИС Локатор" обеспечивает сбор и отображение результатов радиационного контроля всех указанных технических средств на карте местности</a:t>
            </a:r>
          </a:p>
        </p:txBody>
      </p:sp>
      <p:pic>
        <p:nvPicPr>
          <p:cNvPr id="2050" name="Picture 2" descr="локатор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" y="5781416"/>
            <a:ext cx="632171" cy="6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79512" y="188640"/>
            <a:ext cx="5256584" cy="1488182"/>
          </a:xfrm>
          <a:prstGeom prst="rect">
            <a:avLst/>
          </a:prstGeom>
          <a:solidFill>
            <a:srgbClr val="CEB966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48000"/>
                <a:satMod val="110000"/>
              </a:sys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5000"/>
              </a:lnSpc>
            </a:pPr>
            <a:r>
              <a:rPr lang="ru-RU" sz="1600" spc="44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Комплекс имеет четыре исполнения в зависимости от поставленных задач. Базовое исполнение включает все задачи комплекса (воздушная, мобильная и робототехническая разведка):</a:t>
            </a:r>
            <a:endParaRPr lang="ru-RU" sz="1600" spc="44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15605" y="1759951"/>
            <a:ext cx="4169465" cy="3613265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hade val="60000"/>
                </a:sysClr>
              </a:gs>
              <a:gs pos="33000">
                <a:sysClr val="windowText" lastClr="000000">
                  <a:tint val="86500"/>
                </a:sysClr>
              </a:gs>
              <a:gs pos="46750">
                <a:sysClr val="windowText" lastClr="000000">
                  <a:tint val="71000"/>
                  <a:satMod val="112000"/>
                </a:sysClr>
              </a:gs>
              <a:gs pos="53000">
                <a:sysClr val="windowText" lastClr="000000">
                  <a:tint val="71000"/>
                  <a:satMod val="112000"/>
                </a:sysClr>
              </a:gs>
              <a:gs pos="68000">
                <a:sysClr val="windowText" lastClr="000000">
                  <a:tint val="86000"/>
                </a:sysClr>
              </a:gs>
              <a:gs pos="100000">
                <a:sysClr val="windowText" lastClr="000000">
                  <a:shade val="60000"/>
                </a:sysClr>
              </a:gs>
            </a:gsLst>
            <a:lin ang="8350000" scaled="1"/>
          </a:gradFill>
          <a:ln w="9525" cap="flat" cmpd="sng" algn="ctr">
            <a:solidFill>
              <a:srgbClr val="FFC000"/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Спектрометрический канал 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Дозиметрический канал</a:t>
            </a:r>
          </a:p>
          <a:p>
            <a:pPr lvl="0" algn="l">
              <a:lnSpc>
                <a:spcPct val="115000"/>
              </a:lnSpc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сигнализацией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Метеокомплекс</a:t>
            </a: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серии WXT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 средств робототехнического размещения КС РТК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Средства радиационного контроля беспилотного летательного аппарата СРК БЛА 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Программное обеспечение </a:t>
            </a:r>
          </a:p>
          <a:p>
            <a:pPr marL="342900" lvl="0" indent="-342900" algn="l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"ГИС Локатор"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924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67610"/>
            <a:ext cx="4244739" cy="22848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1CD7F-FE45-44D6-8E13-DF8BAB9950DF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8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891232"/>
              </p:ext>
            </p:extLst>
          </p:nvPr>
        </p:nvGraphicFramePr>
        <p:xfrm>
          <a:off x="238908" y="1772816"/>
          <a:ext cx="5845260" cy="144620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059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5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20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 – </a:t>
                      </a:r>
                      <a:r>
                        <a:rPr lang="ru-RU" sz="1200" dirty="0" err="1">
                          <a:effectLst/>
                        </a:rPr>
                        <a:t>спектро</a:t>
                      </a:r>
                      <a:r>
                        <a:rPr lang="ru-RU" sz="1200" dirty="0">
                          <a:effectLst/>
                        </a:rPr>
                        <a:t>-метрический канал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88" marR="60688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effectLst/>
                        </a:rPr>
                        <a:t>определение направления на локальный </a:t>
                      </a:r>
                    </a:p>
                    <a:p>
                      <a:pPr marL="0" indent="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</a:rPr>
                        <a:t>источник с борта машины;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оценку расстояния до локального источника;</a:t>
                      </a:r>
                    </a:p>
                    <a:p>
                      <a:pPr marL="171450" indent="-17145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effectLst/>
                        </a:rPr>
                        <a:t>идентификацию гамма-излучающих </a:t>
                      </a:r>
                    </a:p>
                    <a:p>
                      <a:pPr marL="0" indent="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</a:rPr>
                        <a:t>радионуклидов ИИИ;</a:t>
                      </a:r>
                    </a:p>
                    <a:p>
                      <a:pPr marL="171450" indent="-17145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>
                          <a:effectLst/>
                        </a:rPr>
                        <a:t>определение активности радионуклидов</a:t>
                      </a:r>
                    </a:p>
                    <a:p>
                      <a:pPr marL="0" indent="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</a:rPr>
                        <a:t> ИИИ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88" marR="6068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4275" y="3207543"/>
          <a:ext cx="8778261" cy="337682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787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0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435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2- дозиметрический канал (блок детектирования) гамма-излучения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определение МЭД гамма-излучения в зоне транспортного средства;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построение маршрута и </a:t>
                      </a:r>
                      <a:r>
                        <a:rPr lang="ru-RU" sz="1200" dirty="0" err="1">
                          <a:effectLst/>
                        </a:rPr>
                        <a:t>цветографическая</a:t>
                      </a:r>
                      <a:r>
                        <a:rPr lang="ru-RU" sz="1200" dirty="0">
                          <a:effectLst/>
                        </a:rPr>
                        <a:t> индикация маршрута по мощности дозы (изолинии зон загрязнения);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определения момента пересечения зоны загрязнения ИИИ;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звуковая сигнализация превышения порогового значения МЭД для запуска процедуры поиска источника (ИИИ) спектрометрическим каналом.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70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6 - </a:t>
                      </a:r>
                      <a:r>
                        <a:rPr lang="ru-RU" sz="1200" dirty="0" err="1">
                          <a:effectLst/>
                        </a:rPr>
                        <a:t>метеокомплекс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определение температуры воздуха, влажности, направления ветра и количества осадков для прогнозирования развития ЧС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52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 – блок синхронизации и питания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питание измерительных каналов от системы энергообеспечения транспортного средства;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сбор, </a:t>
                      </a:r>
                      <a:r>
                        <a:rPr lang="ru-RU" sz="1200" dirty="0" err="1">
                          <a:effectLst/>
                        </a:rPr>
                        <a:t>ситхронизация</a:t>
                      </a:r>
                      <a:r>
                        <a:rPr lang="ru-RU" sz="1200" dirty="0">
                          <a:effectLst/>
                        </a:rPr>
                        <a:t>  и передачу на АРМ (ПК);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экстренное и штатное включение и выключение питания комплекса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5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4,5 – комплект кабелей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экранирование и защита от помех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56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7 - GPS/ГЛОНАСС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приемник и компас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определение географических координат для привязки результатов измерения к карте геоинформационной платформы (ГИС), ориентация изображений технических средств и автомобиля на карте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8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 – блок обработки</a:t>
                      </a:r>
                      <a:r>
                        <a:rPr lang="ru-RU" sz="1200" baseline="0" dirty="0">
                          <a:effectLst/>
                        </a:rPr>
                        <a:t> данных и питания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500" marR="595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07504" y="267610"/>
            <a:ext cx="4320480" cy="1145166"/>
          </a:xfrm>
          <a:prstGeom prst="rect">
            <a:avLst/>
          </a:prstGeom>
          <a:solidFill>
            <a:srgbClr val="CEB966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48000"/>
                <a:satMod val="110000"/>
              </a:sys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Назначение измерительных каналов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19" y="1895627"/>
            <a:ext cx="1584176" cy="1200581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35851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1CD7F-FE45-44D6-8E13-DF8BAB9950DF}" type="slidenum">
              <a:rPr lang="ru-RU">
                <a:solidFill>
                  <a:srgbClr val="4F81BD">
                    <a:lumMod val="75000"/>
                  </a:srgbClr>
                </a:solidFill>
              </a:rPr>
              <a:pPr>
                <a:defRPr/>
              </a:pPr>
              <a:t>9</a:t>
            </a:fld>
            <a:endParaRPr lang="ru-RU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465" y="1293522"/>
            <a:ext cx="4548782" cy="3601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"ГИС Локатор" создано для автоматизации процессов измерений разнотипной аппаратурой комплекса и отображения их результатов на единой ГИС-платформе, сбор и архивирование информации на ПК командира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Обеспечивает отработку методики измерений как в рутинных условиях полевых измерений, так и в чрезвычайных</a:t>
            </a:r>
          </a:p>
          <a:p>
            <a:pPr marL="252860" indent="-252860" algn="just" defTabSz="886253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Обеспечивает отображение траекторий движения машины, БЛА, РТК, </a:t>
            </a:r>
            <a:r>
              <a:rPr lang="ru-RU" sz="1239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цветографических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полей распределения мощности дозы </a:t>
            </a:r>
            <a:r>
              <a:rPr lang="en-US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Ɣ</a:t>
            </a:r>
            <a:r>
              <a:rPr lang="ru-RU" sz="1239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результатов измерений, формирует отчетные формы за наряд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30075" y="4883231"/>
            <a:ext cx="3520266" cy="1726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247" y="290237"/>
            <a:ext cx="4289648" cy="34227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47" y="3693681"/>
            <a:ext cx="4297231" cy="27946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2534" y="148356"/>
            <a:ext cx="4320480" cy="1145166"/>
          </a:xfrm>
          <a:prstGeom prst="rect">
            <a:avLst/>
          </a:prstGeom>
          <a:solidFill>
            <a:srgbClr val="CEB966">
              <a:lumMod val="60000"/>
              <a:lumOff val="40000"/>
            </a:srgbClr>
          </a:solidFill>
          <a:ln w="9525" cap="flat" cmpd="sng" algn="ctr">
            <a:solidFill>
              <a:sysClr val="windowText" lastClr="000000">
                <a:shade val="48000"/>
                <a:satMod val="110000"/>
              </a:sysClr>
            </a:solidFill>
            <a:prstDash val="solid"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Программное обеспечение</a:t>
            </a:r>
            <a:b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«ГИС</a:t>
            </a:r>
            <a:r>
              <a:rPr kumimoji="0" lang="ru-RU" sz="1800" b="1" i="0" u="none" strike="noStrike" kern="1200" cap="none" spc="44" normalizeH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Локатор</a:t>
            </a:r>
            <a:r>
              <a:rPr kumimoji="0" lang="ru-RU" sz="1800" b="1" i="0" u="none" strike="noStrike" kern="1200" cap="none" spc="44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39180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Нов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2343</TotalTime>
  <Words>1933</Words>
  <Application>Microsoft Office PowerPoint</Application>
  <PresentationFormat>Экран (4:3)</PresentationFormat>
  <Paragraphs>248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22</vt:i4>
      </vt:variant>
    </vt:vector>
  </HeadingPairs>
  <TitlesOfParts>
    <vt:vector size="41" baseType="lpstr">
      <vt:lpstr>Arial</vt:lpstr>
      <vt:lpstr>Book Antiqua</vt:lpstr>
      <vt:lpstr>Calibri</vt:lpstr>
      <vt:lpstr>Lucida Sans</vt:lpstr>
      <vt:lpstr>Tahoma</vt:lpstr>
      <vt:lpstr>Times New Roman</vt:lpstr>
      <vt:lpstr>Wingdings</vt:lpstr>
      <vt:lpstr>Wingdings 2</vt:lpstr>
      <vt:lpstr>Wingdings 3</vt:lpstr>
      <vt:lpstr>Апекс</vt:lpstr>
      <vt:lpstr>Новая</vt:lpstr>
      <vt:lpstr>1_Новая</vt:lpstr>
      <vt:lpstr>2_Новая</vt:lpstr>
      <vt:lpstr>3_Новая</vt:lpstr>
      <vt:lpstr>4_Новая</vt:lpstr>
      <vt:lpstr>5_Новая</vt:lpstr>
      <vt:lpstr>6_Новая</vt:lpstr>
      <vt:lpstr>7_Новая</vt:lpstr>
      <vt:lpstr>8_Новая</vt:lpstr>
      <vt:lpstr> Унифицированные мобильные комплексы мониторинга радиационной и метеорологической обстановки. Автоматизированный контроль безопасности </vt:lpstr>
      <vt:lpstr>Цели создания автоматизированных мобильных комплексов (АМК)</vt:lpstr>
      <vt:lpstr>Задачи и назначение АМК</vt:lpstr>
      <vt:lpstr>Основные компоненты АМК</vt:lpstr>
      <vt:lpstr>Основные компоненты АМК</vt:lpstr>
      <vt:lpstr>Комплекс ортогональной спектрометрии поиска источников ионизирующего излучения </vt:lpstr>
      <vt:lpstr>Презентация PowerPoint</vt:lpstr>
      <vt:lpstr>Презентация PowerPoint</vt:lpstr>
      <vt:lpstr>Презентация PowerPoint</vt:lpstr>
      <vt:lpstr>ШАГ 1:  Разведка в движении</vt:lpstr>
      <vt:lpstr>ШАГ 2:  Остановка, поиск источников</vt:lpstr>
      <vt:lpstr>ШАГ 3:  Определение характеристик источников</vt:lpstr>
      <vt:lpstr>ШАГ 4: Локализация зоны загрязнения на карте. Прецизионный анализ спектров, выявление прочих радионуклидов</vt:lpstr>
      <vt:lpstr>ШАГ 5:  паспортизация ИИИ РТК (при наличии робота или переносного оборудования)</vt:lpstr>
      <vt:lpstr>ШАГ 6:  отчетность</vt:lpstr>
      <vt:lpstr>Принципы построения программной модели</vt:lpstr>
      <vt:lpstr>Модификации мобильных комплексов «Скай-гамма»</vt:lpstr>
      <vt:lpstr>Презентация PowerPoint</vt:lpstr>
      <vt:lpstr>Презентация PowerPoint</vt:lpstr>
      <vt:lpstr>О предприятии ООО «НИЦ «ЛСРМ»</vt:lpstr>
      <vt:lpstr>ООО «НИЦ «ЛСРМ»: производство инноваций, передовые спектрометрические технологии</vt:lpstr>
      <vt:lpstr> СПАСИБО за внимание!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292</cp:revision>
  <dcterms:created xsi:type="dcterms:W3CDTF">2011-09-23T15:35:30Z</dcterms:created>
  <dcterms:modified xsi:type="dcterms:W3CDTF">2023-10-14T18:57:54Z</dcterms:modified>
</cp:coreProperties>
</file>